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  <p:sldMasterId id="2147483673" r:id="rId3"/>
  </p:sldMasterIdLst>
  <p:notesMasterIdLst>
    <p:notesMasterId r:id="rId42"/>
  </p:notesMasterIdLst>
  <p:handoutMasterIdLst>
    <p:handoutMasterId r:id="rId43"/>
  </p:handoutMasterIdLst>
  <p:sldIdLst>
    <p:sldId id="394" r:id="rId4"/>
    <p:sldId id="466" r:id="rId5"/>
    <p:sldId id="500" r:id="rId6"/>
    <p:sldId id="506" r:id="rId7"/>
    <p:sldId id="528" r:id="rId8"/>
    <p:sldId id="529" r:id="rId9"/>
    <p:sldId id="530" r:id="rId10"/>
    <p:sldId id="539" r:id="rId11"/>
    <p:sldId id="531" r:id="rId12"/>
    <p:sldId id="532" r:id="rId13"/>
    <p:sldId id="533" r:id="rId14"/>
    <p:sldId id="534" r:id="rId15"/>
    <p:sldId id="519" r:id="rId16"/>
    <p:sldId id="536" r:id="rId17"/>
    <p:sldId id="537" r:id="rId18"/>
    <p:sldId id="520" r:id="rId19"/>
    <p:sldId id="540" r:id="rId20"/>
    <p:sldId id="521" r:id="rId21"/>
    <p:sldId id="542" r:id="rId22"/>
    <p:sldId id="543" r:id="rId23"/>
    <p:sldId id="524" r:id="rId24"/>
    <p:sldId id="522" r:id="rId25"/>
    <p:sldId id="544" r:id="rId26"/>
    <p:sldId id="545" r:id="rId27"/>
    <p:sldId id="526" r:id="rId28"/>
    <p:sldId id="546" r:id="rId29"/>
    <p:sldId id="553" r:id="rId30"/>
    <p:sldId id="552" r:id="rId31"/>
    <p:sldId id="547" r:id="rId32"/>
    <p:sldId id="554" r:id="rId33"/>
    <p:sldId id="525" r:id="rId34"/>
    <p:sldId id="550" r:id="rId35"/>
    <p:sldId id="551" r:id="rId36"/>
    <p:sldId id="549" r:id="rId37"/>
    <p:sldId id="503" r:id="rId38"/>
    <p:sldId id="555" r:id="rId39"/>
    <p:sldId id="352" r:id="rId40"/>
    <p:sldId id="556" r:id="rId4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9" autoAdjust="0"/>
    <p:restoredTop sz="94595" autoAdjust="0"/>
  </p:normalViewPr>
  <p:slideViewPr>
    <p:cSldViewPr>
      <p:cViewPr varScale="1">
        <p:scale>
          <a:sx n="124" d="100"/>
          <a:sy n="124" d="100"/>
        </p:scale>
        <p:origin x="90" y="1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7/19/2019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46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22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7/19/2019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7/19/2019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50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1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fabricjs.com/" TargetMode="External"/><Relationship Id="rId2" Type="http://schemas.openxmlformats.org/officeDocument/2006/relationships/hyperlink" Target="http://processing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canvas.com/pla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519423"/>
            <a:ext cx="8125251" cy="1647778"/>
          </a:xfrm>
        </p:spPr>
        <p:txBody>
          <a:bodyPr>
            <a:normAutofit/>
          </a:bodyPr>
          <a:lstStyle/>
          <a:p>
            <a:r>
              <a:rPr lang="en-US" dirty="0"/>
              <a:t>Game Development</a:t>
            </a:r>
            <a:br>
              <a:rPr lang="en-US" dirty="0"/>
            </a:br>
            <a:r>
              <a:rPr lang="en-US" dirty="0"/>
              <a:t>with JS and Canvas 2D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08412" y="2243423"/>
            <a:ext cx="7668051" cy="11855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Game Development with JS, Canvas 2D, DOM and Events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236994" y="3884930"/>
            <a:ext cx="155440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Canvas 2D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715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7384768" y="3810000"/>
            <a:ext cx="4091695" cy="2343328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" b="89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Shapes (2)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Lines and paths can be drawn with similar commands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3750" y="2133600"/>
            <a:ext cx="8996462" cy="30619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beginPath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	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Start new shape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y);	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Move cursor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y);	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Draw line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closePath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	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Draw line to start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stroke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	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Apply outline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		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Fill shape</a:t>
            </a:r>
          </a:p>
        </p:txBody>
      </p:sp>
    </p:spTree>
    <p:extLst>
      <p:ext uri="{BB962C8B-B14F-4D97-AF65-F5344CB8AC3E}">
        <p14:creationId xmlns:p14="http://schemas.microsoft.com/office/powerpoint/2010/main" val="134485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Draw triangle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Draw Figure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3750" y="2655384"/>
            <a:ext cx="5943838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beginPath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(10,50);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(50,10);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(50,90);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35" y="2641783"/>
            <a:ext cx="1487427" cy="2615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11" y="2641783"/>
            <a:ext cx="1490475" cy="2615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35" y="2641783"/>
            <a:ext cx="1487427" cy="2615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35" y="2641783"/>
            <a:ext cx="1487427" cy="26151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35" y="2641783"/>
            <a:ext cx="1487427" cy="261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Draw smiley face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Draw Figure (2)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55612" y="1916907"/>
            <a:ext cx="7162800" cy="4483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beginPath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arc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(75,75,50,0,Math.PI*2,true);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(110,75);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arc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(75,75,35,0,Math.PI,false);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(65,65);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arc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(60,65,5,0,Math.PI*2,true);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moveTo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(95,65);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arc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(90,65,5,0,Math.PI*2,true);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stroke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53" y="2261901"/>
            <a:ext cx="3410718" cy="34107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2" y="2299630"/>
            <a:ext cx="3372989" cy="337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55" y="2299630"/>
            <a:ext cx="3369216" cy="3372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2" y="2299630"/>
            <a:ext cx="3372989" cy="3372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2" y="2299630"/>
            <a:ext cx="3372989" cy="3372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2" y="2299630"/>
            <a:ext cx="3372989" cy="3372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55" y="2299630"/>
            <a:ext cx="3369216" cy="33729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2" y="2299630"/>
            <a:ext cx="3372989" cy="33729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782" y="2299630"/>
            <a:ext cx="3372989" cy="33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color and pattern of default shapes can be customized</a:t>
            </a:r>
          </a:p>
          <a:p>
            <a:pPr lvl="1"/>
            <a:r>
              <a:rPr lang="en-US" dirty="0"/>
              <a:t>Shape fill can be changed using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fillStyle</a:t>
            </a:r>
            <a:endParaRPr lang="en-US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dirty="0"/>
              <a:t>Line color can be changed using 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strokeStyle</a:t>
            </a:r>
            <a:endParaRPr lang="en-US" dirty="0"/>
          </a:p>
          <a:p>
            <a:r>
              <a:rPr lang="en-US" dirty="0"/>
              <a:t>Valid formats are</a:t>
            </a:r>
          </a:p>
          <a:p>
            <a:pPr lvl="1"/>
            <a:r>
              <a:rPr lang="en-US" dirty="0"/>
              <a:t>Color string literals: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'black'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'red'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'orange'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CSS Color: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'#FFA500'</a:t>
            </a:r>
          </a:p>
          <a:p>
            <a:pPr lvl="1"/>
            <a:r>
              <a:rPr lang="en-US" noProof="1">
                <a:cs typeface="Calibri" panose="020F0502020204030204" pitchFamily="34" charset="0"/>
              </a:rPr>
              <a:t>RGBA combination: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cs typeface="Calibri" panose="020F0502020204030204" pitchFamily="34" charset="0"/>
              </a:rPr>
              <a:t>rgba(255, 165, 0, 1)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'</a:t>
            </a:r>
            <a:endParaRPr lang="en-US" noProof="1">
              <a:solidFill>
                <a:schemeClr val="tx2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Colors And Patterns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94411" y="1828800"/>
            <a:ext cx="3090865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170612" y="2514600"/>
            <a:ext cx="3505200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Line strokes can be further customized</a:t>
            </a:r>
          </a:p>
          <a:p>
            <a:pPr lvl="1"/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lineWidth</a:t>
            </a:r>
            <a:r>
              <a:rPr lang="en-US" sz="3600" dirty="0"/>
              <a:t> – changes width of line</a:t>
            </a:r>
          </a:p>
          <a:p>
            <a:pPr lvl="1"/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lineCap</a:t>
            </a:r>
            <a:r>
              <a:rPr lang="en-US" sz="3600" dirty="0"/>
              <a:t> – changes style of line ends</a:t>
            </a:r>
          </a:p>
          <a:p>
            <a:pPr lvl="1"/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lineJoin</a:t>
            </a:r>
            <a:r>
              <a:rPr lang="en-US" sz="3600" dirty="0"/>
              <a:t> – changes appearance of corners</a:t>
            </a:r>
          </a:p>
          <a:p>
            <a:pPr lvl="1"/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setLineDash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segments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3600" dirty="0"/>
              <a:t> – changes the dash pattern</a:t>
            </a:r>
          </a:p>
          <a:p>
            <a:r>
              <a:rPr lang="en-US" sz="3800" dirty="0"/>
              <a:t>Dash patterns are defined as an array of lengths for alternating solid and gap segments</a:t>
            </a:r>
          </a:p>
          <a:p>
            <a:pPr lvl="1"/>
            <a:endParaRPr lang="en-US" sz="3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Styles</a:t>
            </a:r>
          </a:p>
        </p:txBody>
      </p:sp>
    </p:spTree>
    <p:extLst>
      <p:ext uri="{BB962C8B-B14F-4D97-AF65-F5344CB8AC3E}">
        <p14:creationId xmlns:p14="http://schemas.microsoft.com/office/powerpoint/2010/main" val="58903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Shapes and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762000"/>
            <a:ext cx="3909272" cy="38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draw images on the canvas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all parameters are needed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5436" y="2362200"/>
            <a:ext cx="8994776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drawImage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(image,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sx, sy, sWidth, sHeight,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dx, dy, dWidth, dHeight);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94212" y="2514600"/>
            <a:ext cx="9906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4418012" y="2984663"/>
            <a:ext cx="45720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4418012" y="3448618"/>
            <a:ext cx="45720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2220225" y="1739452"/>
            <a:ext cx="2757388" cy="514192"/>
          </a:xfrm>
          <a:prstGeom prst="wedgeRoundRectCallout">
            <a:avLst>
              <a:gd name="adj1" fmla="val 46343"/>
              <a:gd name="adj2" fmla="val 1067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Image resource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3275012" y="4110793"/>
            <a:ext cx="2971800" cy="514192"/>
          </a:xfrm>
          <a:prstGeom prst="wedgeRoundRectCallout">
            <a:avLst>
              <a:gd name="adj1" fmla="val 41894"/>
              <a:gd name="adj2" fmla="val -1067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Target coordinates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8066101" y="1721311"/>
            <a:ext cx="3400622" cy="514192"/>
          </a:xfrm>
          <a:prstGeom prst="wedgeRoundRectCallout">
            <a:avLst>
              <a:gd name="adj1" fmla="val -70269"/>
              <a:gd name="adj2" fmla="val 2116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Source coordinates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1595436" y="5562600"/>
            <a:ext cx="8994776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drawImage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(image, dx, dy);</a:t>
            </a: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7016998" y="4433937"/>
            <a:ext cx="3946028" cy="1009954"/>
          </a:xfrm>
          <a:prstGeom prst="wedgeRoundRectCallout">
            <a:avLst>
              <a:gd name="adj1" fmla="val -44448"/>
              <a:gd name="adj2" fmla="val 81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Draws whole image using original dimensions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7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7" grpId="0" animBg="1"/>
      <p:bldP spid="8" grpId="0" animBg="1"/>
      <p:bldP spid="9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Cropping an image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7" y="1831924"/>
            <a:ext cx="10285413" cy="4199370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189412" y="894027"/>
            <a:ext cx="3400622" cy="514192"/>
          </a:xfrm>
          <a:prstGeom prst="wedgeRoundRectCallout">
            <a:avLst>
              <a:gd name="adj1" fmla="val -49999"/>
              <a:gd name="adj2" fmla="val 214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Source coordinates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7923212" y="5712516"/>
            <a:ext cx="3983720" cy="514192"/>
          </a:xfrm>
          <a:prstGeom prst="wedgeRoundRectCallout">
            <a:avLst>
              <a:gd name="adj1" fmla="val -40898"/>
              <a:gd name="adj2" fmla="val -17958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Destination coordinates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2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can be outlined or filled, similar to other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 customized:</a:t>
            </a:r>
          </a:p>
          <a:p>
            <a:pPr lvl="1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ctx.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font</a:t>
            </a:r>
            <a:r>
              <a:rPr lang="en-US" dirty="0"/>
              <a:t> – changes the font type and size</a:t>
            </a:r>
          </a:p>
          <a:p>
            <a:pPr lvl="1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ctx.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textAlign</a:t>
            </a:r>
            <a:r>
              <a:rPr lang="en-US" dirty="0"/>
              <a:t> – changes text alignment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5436" y="2209800"/>
            <a:ext cx="8994776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fillText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x, y);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strokeText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(text, x, y);</a:t>
            </a:r>
          </a:p>
        </p:txBody>
      </p:sp>
    </p:spTree>
    <p:extLst>
      <p:ext uri="{BB962C8B-B14F-4D97-AF65-F5344CB8AC3E}">
        <p14:creationId xmlns:p14="http://schemas.microsoft.com/office/powerpoint/2010/main" val="57332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Draw Button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button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label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5436" y="1981200"/>
            <a:ext cx="8994776" cy="39837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fillStyle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'orange';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fillRect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(30, 30, 200, 40);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fillStyle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'white';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"24px monospace";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textAlign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'center';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textBaseline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'middle';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fillText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("Submit", 130, 50);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8066101" y="1721311"/>
            <a:ext cx="3400622" cy="514192"/>
          </a:xfrm>
          <a:prstGeom prst="wedgeRoundRectCallout">
            <a:avLst>
              <a:gd name="adj1" fmla="val -69478"/>
              <a:gd name="adj2" fmla="val 1096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Draw button base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58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2" y="1191467"/>
            <a:ext cx="6818399" cy="5530010"/>
          </a:xfrm>
        </p:spPr>
        <p:txBody>
          <a:bodyPr>
            <a:normAutofit lnSpcReduction="10000"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Intro to Canvas 2D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Draw Figures, Text and Images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Simple Animations with Canvas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Handle Keyboard / Mouse Events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Creating a Game with Canvas Animation – Step by Step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The Game Loop, Animation, Collision Detection, Game Controls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711" y="866084"/>
            <a:ext cx="1859284" cy="185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571" y="1754273"/>
            <a:ext cx="3249944" cy="41905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412" y="4153712"/>
            <a:ext cx="1455343" cy="145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29099" y="1422489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Rounded Button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 a button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label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rounded edges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4487" y="2819400"/>
            <a:ext cx="6419850" cy="2257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4962" y="2819397"/>
            <a:ext cx="6419850" cy="22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3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00600"/>
            <a:ext cx="8938472" cy="820600"/>
          </a:xfrm>
        </p:spPr>
        <p:txBody>
          <a:bodyPr/>
          <a:lstStyle/>
          <a:p>
            <a:r>
              <a:rPr lang="en-US" dirty="0"/>
              <a:t>Animation with Canvas 2D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678768"/>
            <a:ext cx="8938472" cy="688256"/>
          </a:xfrm>
        </p:spPr>
        <p:txBody>
          <a:bodyPr/>
          <a:lstStyle/>
          <a:p>
            <a:r>
              <a:rPr lang="en-US" dirty="0"/>
              <a:t>Creating Simple Animations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439" y="914400"/>
            <a:ext cx="7476674" cy="36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1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Animation is achieved by gradually changing the contents of the canvas to smoothly morph it from one state to another</a:t>
            </a:r>
          </a:p>
          <a:p>
            <a:pPr lvl="1"/>
            <a:r>
              <a:rPr lang="en-US" dirty="0"/>
              <a:t>Most often, by changing the objects’ position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3024" y="3429000"/>
            <a:ext cx="4419600" cy="23622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Oval 5"/>
          <p:cNvSpPr/>
          <p:nvPr/>
        </p:nvSpPr>
        <p:spPr>
          <a:xfrm>
            <a:off x="4189412" y="4324350"/>
            <a:ext cx="571500" cy="571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4991100" y="4324350"/>
            <a:ext cx="571500" cy="571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5792788" y="4324350"/>
            <a:ext cx="571500" cy="571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6594476" y="4324350"/>
            <a:ext cx="571500" cy="571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7396164" y="4324350"/>
            <a:ext cx="571500" cy="571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93343" y="4038600"/>
            <a:ext cx="379889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868738" y="4038600"/>
            <a:ext cx="301148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83024" y="4038600"/>
            <a:ext cx="22098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811799" y="4038600"/>
            <a:ext cx="138350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883024" y="4038600"/>
            <a:ext cx="59213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08812" y="3491241"/>
            <a:ext cx="571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170612" y="3491241"/>
            <a:ext cx="571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78279" y="3491241"/>
            <a:ext cx="571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30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03552" y="3491241"/>
            <a:ext cx="571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17724" y="3491241"/>
            <a:ext cx="57150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3599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26" grpId="0"/>
      <p:bldP spid="25" grpId="0"/>
      <p:bldP spid="25" grpId="1"/>
      <p:bldP spid="24" grpId="0"/>
      <p:bldP spid="24" grpId="1"/>
      <p:bldP spid="23" grpId="0"/>
      <p:bldP spid="23" grpId="1"/>
      <p:bldP spid="21" grpId="0"/>
      <p:bldP spid="2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(automatic redraw) is handled by the browser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setInterval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func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t)</a:t>
            </a:r>
            <a:r>
              <a:rPr lang="en-US" dirty="0"/>
              <a:t> – execute every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</a:t>
            </a:r>
            <a:r>
              <a:rPr lang="en-US" dirty="0"/>
              <a:t> milliseconds</a:t>
            </a:r>
          </a:p>
          <a:p>
            <a:pPr lvl="1"/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requestAnimationFrame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func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 </a:t>
            </a:r>
            <a:r>
              <a:rPr lang="en-US" dirty="0"/>
              <a:t>– execute before the next frame draw</a:t>
            </a:r>
          </a:p>
          <a:p>
            <a:r>
              <a:rPr lang="en-US" dirty="0"/>
              <a:t>Example: loading bar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 (2)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65412" y="5105400"/>
            <a:ext cx="6934200" cy="381000"/>
          </a:xfrm>
          <a:prstGeom prst="rect">
            <a:avLst/>
          </a:prstGeom>
          <a:solidFill>
            <a:schemeClr val="tx1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/>
          <p:nvPr/>
        </p:nvSpPr>
        <p:spPr>
          <a:xfrm>
            <a:off x="2741612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3427412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/>
          <p:nvPr/>
        </p:nvSpPr>
        <p:spPr>
          <a:xfrm>
            <a:off x="4113212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4797424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/>
          <p:nvPr/>
        </p:nvSpPr>
        <p:spPr>
          <a:xfrm>
            <a:off x="5478460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6159496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6840532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/>
          <p:cNvSpPr/>
          <p:nvPr/>
        </p:nvSpPr>
        <p:spPr>
          <a:xfrm>
            <a:off x="7521568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8202604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8883640" y="5181600"/>
            <a:ext cx="609600" cy="228600"/>
          </a:xfrm>
          <a:prstGeom prst="rect">
            <a:avLst/>
          </a:prstGeom>
          <a:solidFill>
            <a:srgbClr val="0070C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19539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 the canvas removes the previous frame</a:t>
            </a:r>
          </a:p>
          <a:p>
            <a:pPr lvl="1"/>
            <a:r>
              <a:rPr lang="en-US" dirty="0"/>
              <a:t>This allows movement to be simulated</a:t>
            </a:r>
          </a:p>
          <a:p>
            <a:pPr lvl="1"/>
            <a:r>
              <a:rPr lang="en-US" dirty="0"/>
              <a:t>We can clear the entire canvas or just parts of it</a:t>
            </a:r>
          </a:p>
          <a:p>
            <a:pPr lvl="1">
              <a:spcBef>
                <a:spcPts val="15000"/>
              </a:spcBef>
            </a:pPr>
            <a:r>
              <a:rPr lang="en-US" dirty="0"/>
              <a:t>Example: Bouncing ball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 Basics (3)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5436" y="3280600"/>
            <a:ext cx="8994776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clearRect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y, width, height);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170612" y="4343400"/>
            <a:ext cx="4419600" cy="1981200"/>
          </a:xfrm>
          <a:prstGeom prst="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6170612" y="5048250"/>
            <a:ext cx="571500" cy="5715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1944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6687E-6 2.22222E-6 L 0.31414 2.22222E-6 " pathEditMode="fixed" rAng="0" ptsTypes="AA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05234" y="4800600"/>
            <a:ext cx="9679085" cy="820600"/>
          </a:xfrm>
        </p:spPr>
        <p:txBody>
          <a:bodyPr/>
          <a:lstStyle/>
          <a:p>
            <a:r>
              <a:rPr lang="en-US" dirty="0"/>
              <a:t>Handling Events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05234" y="5678768"/>
            <a:ext cx="9679085" cy="719034"/>
          </a:xfrm>
        </p:spPr>
        <p:txBody>
          <a:bodyPr/>
          <a:lstStyle/>
          <a:p>
            <a:r>
              <a:rPr lang="en-US" dirty="0"/>
              <a:t>User Interaction with Keyboard / Mouse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-2286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37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 are signals, sent from various sources</a:t>
            </a:r>
          </a:p>
          <a:p>
            <a:pPr lvl="1"/>
            <a:r>
              <a:rPr lang="en-US" dirty="0"/>
              <a:t>Buttons, keyboard presses, mouse movement/clicks</a:t>
            </a:r>
          </a:p>
          <a:p>
            <a:pPr lvl="1"/>
            <a:r>
              <a:rPr lang="en-US" dirty="0"/>
              <a:t>The browser can “listen” for events</a:t>
            </a:r>
          </a:p>
          <a:p>
            <a:pPr lvl="1">
              <a:spcBef>
                <a:spcPts val="100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listener</a:t>
            </a:r>
            <a:r>
              <a:rPr lang="en-US" dirty="0"/>
              <a:t> can be attached to any HTML object</a:t>
            </a:r>
          </a:p>
          <a:p>
            <a:pPr lvl="1"/>
            <a:r>
              <a:rPr lang="en-US" dirty="0"/>
              <a:t>The specified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is executed whenever an event of the correct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/>
              <a:t> is registered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Events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19236" y="3429000"/>
            <a:ext cx="9147176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target.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(type, func);</a:t>
            </a:r>
          </a:p>
        </p:txBody>
      </p:sp>
    </p:spTree>
    <p:extLst>
      <p:ext uri="{BB962C8B-B14F-4D97-AF65-F5344CB8AC3E}">
        <p14:creationId xmlns:p14="http://schemas.microsoft.com/office/powerpoint/2010/main" val="8877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JavaScript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Animate on Button Press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85836" y="2172372"/>
            <a:ext cx="10213976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drawBtn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"&gt;Draw&lt;/button&gt;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985836" y="4018376"/>
            <a:ext cx="10213976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btn = document.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drawBtn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addEventListener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('click',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animate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{…}</a:t>
            </a:r>
          </a:p>
        </p:txBody>
      </p:sp>
    </p:spTree>
    <p:extLst>
      <p:ext uri="{BB962C8B-B14F-4D97-AF65-F5344CB8AC3E}">
        <p14:creationId xmlns:p14="http://schemas.microsoft.com/office/powerpoint/2010/main" val="27740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Handler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event handler function can take one parameter</a:t>
            </a:r>
          </a:p>
          <a:p>
            <a:pPr lvl="1"/>
            <a:r>
              <a:rPr lang="en-US" dirty="0"/>
              <a:t>The parameter holds information about the event</a:t>
            </a:r>
          </a:p>
          <a:p>
            <a:pPr lvl="1"/>
            <a:r>
              <a:rPr lang="en-US" dirty="0"/>
              <a:t>Useful when working with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keyboard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mouse</a:t>
            </a:r>
            <a:r>
              <a:rPr lang="en-US" dirty="0"/>
              <a:t> events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5436" y="3693963"/>
            <a:ext cx="8994776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handler(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Do stuff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260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keydown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keypress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keyup</a:t>
            </a:r>
            <a:r>
              <a:rPr lang="en-US" dirty="0"/>
              <a:t> – detect keyboard event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code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dirty="0"/>
              <a:t>– string representation the key</a:t>
            </a:r>
            <a:endParaRPr lang="en-US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>
              <a:spcBef>
                <a:spcPts val="2400"/>
              </a:spcBef>
            </a:pPr>
            <a:r>
              <a:rPr lang="en-US" dirty="0"/>
              <a:t>Example: Move object with keyboard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Events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5612" y="3733800"/>
            <a:ext cx="11274424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handler(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"ArrowLeft") { position.x--;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if (event.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code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"ArrowRight") { position.x++;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995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#JSCORE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Events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click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 </a:t>
            </a:r>
            <a:r>
              <a:rPr lang="en-US" sz="32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mousemove</a:t>
            </a:r>
            <a:r>
              <a:rPr lang="en-US" sz="3200" dirty="0"/>
              <a:t> – detect mouse events</a:t>
            </a:r>
          </a:p>
          <a:p>
            <a:pPr lvl="1"/>
            <a:r>
              <a:rPr lang="en-US" sz="2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event.</a:t>
            </a:r>
            <a:r>
              <a:rPr lang="en-US" sz="26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button</a:t>
            </a:r>
            <a:r>
              <a:rPr lang="en-US" sz="2600" dirty="0"/>
              <a:t> – button pressed </a:t>
            </a:r>
            <a:endParaRPr lang="en-US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pPr lvl="1"/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event.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clientX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,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event.</a:t>
            </a:r>
            <a:r>
              <a:rPr lang="en-US" sz="2800" b="1" dirty="0" err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clientY</a:t>
            </a:r>
            <a:r>
              <a:rPr lang="en-US" sz="2800" dirty="0"/>
              <a:t> – coordinates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Example: Shoot ball towards mouse location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443036" y="3938475"/>
            <a:ext cx="9299576" cy="2227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handler(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ball.x = 0;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Move ball to left edge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ball.y = event.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clientY</a:t>
            </a: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animate();  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Start animation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4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049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3540" y="4800600"/>
            <a:ext cx="10462472" cy="820600"/>
          </a:xfrm>
        </p:spPr>
        <p:txBody>
          <a:bodyPr/>
          <a:lstStyle/>
          <a:p>
            <a:r>
              <a:rPr lang="en-US" dirty="0"/>
              <a:t>Game Loop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13540" y="5678768"/>
            <a:ext cx="10462472" cy="719034"/>
          </a:xfrm>
        </p:spPr>
        <p:txBody>
          <a:bodyPr/>
          <a:lstStyle/>
          <a:p>
            <a:r>
              <a:rPr lang="en-US" dirty="0"/>
              <a:t>Tie It All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4" y="710526"/>
            <a:ext cx="2285998" cy="401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41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4" y="1048966"/>
            <a:ext cx="3047998" cy="53518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Main Game Loop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 flipH="1">
            <a:off x="1922856" y="1371600"/>
            <a:ext cx="2542978" cy="514192"/>
          </a:xfrm>
          <a:prstGeom prst="wedgeRoundRectCallout">
            <a:avLst>
              <a:gd name="adj1" fmla="val -82267"/>
              <a:gd name="adj2" fmla="val -681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Initialize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 flipH="1">
            <a:off x="7332696" y="1371600"/>
            <a:ext cx="3400622" cy="514192"/>
          </a:xfrm>
          <a:prstGeom prst="wedgeRoundRectCallout">
            <a:avLst>
              <a:gd name="adj1" fmla="val 71407"/>
              <a:gd name="adj2" fmla="val 670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Check game state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 flipH="1">
            <a:off x="760412" y="2647792"/>
            <a:ext cx="3400622" cy="1009808"/>
          </a:xfrm>
          <a:prstGeom prst="wedgeRoundRectCallout">
            <a:avLst>
              <a:gd name="adj1" fmla="val -77809"/>
              <a:gd name="adj2" fmla="val 22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Record button presses, mouse state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 flipH="1">
            <a:off x="7842484" y="3698936"/>
            <a:ext cx="3400622" cy="1009808"/>
          </a:xfrm>
          <a:prstGeom prst="wedgeRoundRectCallout">
            <a:avLst>
              <a:gd name="adj1" fmla="val 71786"/>
              <a:gd name="adj2" fmla="val 5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Process movement, physics, AI, etc.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 flipH="1">
            <a:off x="1979612" y="5334000"/>
            <a:ext cx="2220014" cy="514192"/>
          </a:xfrm>
          <a:prstGeom prst="wedgeRoundRectCallout">
            <a:avLst>
              <a:gd name="adj1" fmla="val -81032"/>
              <a:gd name="adj2" fmla="val -756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Render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 flipH="1">
            <a:off x="7618412" y="5562411"/>
            <a:ext cx="2333822" cy="514192"/>
          </a:xfrm>
          <a:prstGeom prst="wedgeRoundRectCallout">
            <a:avLst>
              <a:gd name="adj1" fmla="val 86274"/>
              <a:gd name="adj2" fmla="val 54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Cleanup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71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Implementation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5436" y="1214332"/>
            <a:ext cx="8994776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update();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render();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requestAnimationFrame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update() {…}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render() {…}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requestAnimationFrame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 flipH="1">
            <a:off x="5637212" y="838200"/>
            <a:ext cx="2943422" cy="514192"/>
          </a:xfrm>
          <a:prstGeom prst="wedgeRoundRectCallout">
            <a:avLst>
              <a:gd name="adj1" fmla="val 82981"/>
              <a:gd name="adj2" fmla="val 501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Define loop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 flipH="1">
            <a:off x="6822990" y="4114800"/>
            <a:ext cx="2943422" cy="514192"/>
          </a:xfrm>
          <a:prstGeom prst="wedgeRoundRectCallout">
            <a:avLst>
              <a:gd name="adj1" fmla="val 78960"/>
              <a:gd name="adj2" fmla="val 468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Main procedures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 flipH="1">
            <a:off x="8019759" y="5726845"/>
            <a:ext cx="2943422" cy="514192"/>
          </a:xfrm>
          <a:prstGeom prst="wedgeRoundRectCallout">
            <a:avLst>
              <a:gd name="adj1" fmla="val 75305"/>
              <a:gd name="adj2" fmla="val -368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loop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4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13540" y="4800600"/>
            <a:ext cx="10462472" cy="82060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13540" y="5678768"/>
            <a:ext cx="10462472" cy="688256"/>
          </a:xfrm>
        </p:spPr>
        <p:txBody>
          <a:bodyPr/>
          <a:lstStyle/>
          <a:p>
            <a:r>
              <a:rPr lang="en-US" dirty="0"/>
              <a:t>Creating a Game with Canvas 2D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13" y="838200"/>
            <a:ext cx="406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5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Canvas API Basics</a:t>
            </a:r>
          </a:p>
          <a:p>
            <a:r>
              <a:rPr lang="en-US" sz="3200" dirty="0"/>
              <a:t>Simple Animation</a:t>
            </a:r>
          </a:p>
          <a:p>
            <a:r>
              <a:rPr lang="en-US" sz="3200" dirty="0"/>
              <a:t>Game Programming Patterns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 Development with JS and Canvas 2D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953000"/>
            <a:ext cx="8938472" cy="820600"/>
          </a:xfrm>
        </p:spPr>
        <p:txBody>
          <a:bodyPr/>
          <a:lstStyle/>
          <a:p>
            <a:r>
              <a:rPr lang="en-US" dirty="0"/>
              <a:t>Introduction to Canvas 2D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688256"/>
          </a:xfrm>
        </p:spPr>
        <p:txBody>
          <a:bodyPr/>
          <a:lstStyle/>
          <a:p>
            <a:r>
              <a:rPr lang="en-US" dirty="0"/>
              <a:t>Drawing Simple Figures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9900" y="381000"/>
            <a:ext cx="3567112" cy="45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canvas is used to draw graphics inside a browser, using JS</a:t>
            </a:r>
          </a:p>
          <a:p>
            <a:pPr lvl="1"/>
            <a:r>
              <a:rPr lang="en-US" dirty="0"/>
              <a:t>Supports 2D and hardware-accelerated 3D via </a:t>
            </a:r>
            <a:r>
              <a:rPr lang="en-US" dirty="0" err="1"/>
              <a:t>WebGL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marL="682634" lvl="2" indent="0">
              <a:buNone/>
            </a:pPr>
            <a:r>
              <a:rPr lang="en-US" dirty="0">
                <a:hlinkClick r:id="rId2"/>
              </a:rPr>
              <a:t>http://processingjs.org/</a:t>
            </a:r>
            <a:endParaRPr lang="en-US" dirty="0"/>
          </a:p>
          <a:p>
            <a:pPr marL="682634" lvl="2" indent="0">
              <a:buNone/>
            </a:pPr>
            <a:r>
              <a:rPr lang="en-US" dirty="0">
                <a:hlinkClick r:id="rId3"/>
              </a:rPr>
              <a:t>http://fabricjs.com/</a:t>
            </a:r>
            <a:endParaRPr lang="en-US" dirty="0"/>
          </a:p>
          <a:p>
            <a:pPr marL="682634" lvl="2" indent="0">
              <a:buNone/>
            </a:pPr>
            <a:r>
              <a:rPr lang="en-US" dirty="0">
                <a:hlinkClick r:id="rId4"/>
              </a:rPr>
              <a:t>https://playcanvas.com/play</a:t>
            </a:r>
            <a:endParaRPr lang="en-US" dirty="0"/>
          </a:p>
          <a:p>
            <a:r>
              <a:rPr lang="en-US" dirty="0"/>
              <a:t>Before HTML5, Flash was used for web graphics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Canvas API</a:t>
            </a:r>
          </a:p>
        </p:txBody>
      </p:sp>
    </p:spTree>
    <p:extLst>
      <p:ext uri="{BB962C8B-B14F-4D97-AF65-F5344CB8AC3E}">
        <p14:creationId xmlns:p14="http://schemas.microsoft.com/office/powerpoint/2010/main" val="386694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in HTML via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&lt;canvas&gt;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tag: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Controlled with JavaScript via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context</a:t>
            </a:r>
            <a:r>
              <a:rPr lang="en-US" dirty="0"/>
              <a:t> object: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Canvas API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7550" y="3098707"/>
            <a:ext cx="1094886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canvas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width="800" height="600" id="canvas"&gt;&lt;/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canvas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1065212" y="1752600"/>
            <a:ext cx="3048000" cy="1047592"/>
          </a:xfrm>
          <a:prstGeom prst="wedgeRoundRectCallout">
            <a:avLst>
              <a:gd name="adj1" fmla="val 48625"/>
              <a:gd name="adj2" fmla="val 9179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Size of the canvas,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defined in pixels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475412" y="1752600"/>
            <a:ext cx="4038600" cy="1047592"/>
          </a:xfrm>
          <a:prstGeom prst="wedgeRoundRectCallout">
            <a:avLst>
              <a:gd name="adj1" fmla="val 4491"/>
              <a:gd name="adj2" fmla="val 954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Used by JavaScript for identification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17550" y="4929939"/>
            <a:ext cx="10948862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canvas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getElementById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("canvas");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ctx = canvas.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getContext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("2d“);</a:t>
            </a:r>
          </a:p>
        </p:txBody>
      </p:sp>
    </p:spTree>
    <p:extLst>
      <p:ext uri="{BB962C8B-B14F-4D97-AF65-F5344CB8AC3E}">
        <p14:creationId xmlns:p14="http://schemas.microsoft.com/office/powerpoint/2010/main" val="34144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Shapes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API offers built-in functions for drawing simple shapes</a:t>
            </a:r>
          </a:p>
          <a:p>
            <a:pPr lvl="1"/>
            <a:r>
              <a:rPr lang="en-US" sz="3400" dirty="0"/>
              <a:t>Simplest shape is 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rectangle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r>
              <a:rPr lang="en-US" sz="3600" dirty="0"/>
              <a:t>Drawing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en-US" sz="3600" dirty="0"/>
              <a:t> (color, linewidth) can be customized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593750" y="3525076"/>
            <a:ext cx="8996462" cy="6659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fillRect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(x, y, width, height)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65612" y="3629438"/>
            <a:ext cx="8382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5414210" y="3629438"/>
            <a:ext cx="2585202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1593750" y="2660262"/>
            <a:ext cx="3048000" cy="625993"/>
          </a:xfrm>
          <a:prstGeom prst="wedgeRoundRectCallout">
            <a:avLst>
              <a:gd name="adj1" fmla="val 50096"/>
              <a:gd name="adj2" fmla="val 11607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Top-left corner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323012" y="2660262"/>
            <a:ext cx="3048000" cy="625993"/>
          </a:xfrm>
          <a:prstGeom prst="wedgeRoundRectCallout">
            <a:avLst>
              <a:gd name="adj1" fmla="val -40271"/>
              <a:gd name="adj2" fmla="val 1227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Dimensions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Canvas Coordinates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Coordinates (0; 0) at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top-left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1981200"/>
            <a:ext cx="57245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6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Draw Checkerboard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593750" y="1676400"/>
            <a:ext cx="8996462" cy="44838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8;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8;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((row + col) % 2 == 0)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25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50;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25 +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50;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ctx.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fillRect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50, 50);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3352800"/>
            <a:ext cx="2357438" cy="23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1241</TotalTime>
  <Words>1468</Words>
  <Application>Microsoft Office PowerPoint</Application>
  <PresentationFormat>Custom</PresentationFormat>
  <Paragraphs>291</Paragraphs>
  <Slides>38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Game Development with JS and Canvas 2D</vt:lpstr>
      <vt:lpstr>Table of Contents</vt:lpstr>
      <vt:lpstr>Have a Question?</vt:lpstr>
      <vt:lpstr>Introduction to Canvas 2D</vt:lpstr>
      <vt:lpstr>HTML5 Canvas API</vt:lpstr>
      <vt:lpstr>HTML5 Canvas API (2)</vt:lpstr>
      <vt:lpstr>Drawing Shapes</vt:lpstr>
      <vt:lpstr>Canvas Coordinates</vt:lpstr>
      <vt:lpstr>Example: Draw Checkerboard</vt:lpstr>
      <vt:lpstr>Drawing Shapes (2)</vt:lpstr>
      <vt:lpstr>Example: Draw Figure</vt:lpstr>
      <vt:lpstr>Example: Draw Figure (2)</vt:lpstr>
      <vt:lpstr>Using Colors And Patterns</vt:lpstr>
      <vt:lpstr>Line Styles</vt:lpstr>
      <vt:lpstr>Live Demo</vt:lpstr>
      <vt:lpstr>Images</vt:lpstr>
      <vt:lpstr>Images (2)</vt:lpstr>
      <vt:lpstr>Drawing Text</vt:lpstr>
      <vt:lpstr>Example: Draw Button</vt:lpstr>
      <vt:lpstr>Problem: Rounded Button</vt:lpstr>
      <vt:lpstr>Animation with Canvas 2D</vt:lpstr>
      <vt:lpstr>Animation Basics</vt:lpstr>
      <vt:lpstr>Animation Basics (2)</vt:lpstr>
      <vt:lpstr>Animation Basics (3)</vt:lpstr>
      <vt:lpstr>Handling Events</vt:lpstr>
      <vt:lpstr>Browser Events</vt:lpstr>
      <vt:lpstr>Example: Animate on Button Press</vt:lpstr>
      <vt:lpstr>Event Handler</vt:lpstr>
      <vt:lpstr>Keyboard Events</vt:lpstr>
      <vt:lpstr>Mouse Events</vt:lpstr>
      <vt:lpstr>Game Loop</vt:lpstr>
      <vt:lpstr>The Main Game Loop</vt:lpstr>
      <vt:lpstr>Sample Implementation</vt:lpstr>
      <vt:lpstr>Live Demo</vt:lpstr>
      <vt:lpstr>Summary</vt:lpstr>
      <vt:lpstr>Game Development with JS and Canvas 2D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Development with JS and Canvas 2D</dc:title>
  <dc:subject>JavaScript Fundamentals - Practical Training Course @ SoftUni</dc:subject>
  <dc:creator>Software University Foundation</dc:creator>
  <cp:keywords>JS, JavaScript, programming, course, SoftUni, Software University</cp:keywords>
  <dc:description>JavaScript Fundamentals Course @ SoftUni - https://softuni.bg/courses/javascript-fundamentals</dc:description>
  <cp:lastModifiedBy>Zdravko Zdravkov</cp:lastModifiedBy>
  <cp:revision>101</cp:revision>
  <dcterms:created xsi:type="dcterms:W3CDTF">2014-01-02T17:00:34Z</dcterms:created>
  <dcterms:modified xsi:type="dcterms:W3CDTF">2019-07-19T18:19:45Z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